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64" r:id="rId6"/>
    <p:sldId id="265" r:id="rId7"/>
    <p:sldId id="261" r:id="rId8"/>
    <p:sldId id="258" r:id="rId9"/>
    <p:sldId id="259" r:id="rId10"/>
    <p:sldId id="260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8CDB-4C3B-4C4F-0F26-DC81B137E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D5FF5-E58B-A179-0A2D-55A0E2FA3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AFB3E-16E5-A5E5-5758-1EFD4D90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F0287-EC08-4CB9-CE11-15B2F970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35AC-D0EE-49E3-B398-68435F0A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1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6634-65FD-CB80-E958-D3E7126A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C16D1-573A-32CC-D6A7-3285CFED9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62DA-337C-8B25-1F96-98358A88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48991-29E2-7973-BAD5-9B0CD7D37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74484-8197-BC24-F978-D7D59715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50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4D438D-AEAB-F55B-4198-85A3315F0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150848-BC81-C2A3-2ED1-4E252C724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821A1-9F52-B551-4E51-E5C2542D8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9752C-AE69-7AF5-B472-8FE594DB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11EBA-39A0-54AA-F8C2-31DBDB2D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47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26F4-751F-333A-F864-0C28EE8A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80111-33F1-4126-D997-F2AA55078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B6CC8-05E9-997C-E899-F8C40B30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96C1A-C7ED-7B51-63BF-B4B5FECD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F46B4-B58F-3829-E5BA-0787CEA2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74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7E99F-7699-2226-0678-D0522F33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B0E1D-767D-A267-4FBF-C72C9E1FF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8F988-2CDC-D905-A181-9EEBB842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29804-72CF-4291-68A5-39C7E405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C052D-0CD5-FD99-F4E0-153D6DD2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63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644C-E560-1967-AB80-168C22E3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73AC4-7E7C-6796-D393-8E48ED2BF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BC0EC-B03C-C897-1239-435623047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BE60F-F0C4-0354-1E86-8DF660C5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BEA98-3C0D-EB6B-8C51-676D8212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B0E36-8027-C708-C185-D7797209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35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54E2-3888-A91C-AF61-7DA5D46A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D5AF0-5168-C4E4-55BB-E2AB11CAD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9A4EF-35D5-FF06-61FC-626E60E0D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1783C-C2EF-9967-8D75-3A943C351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26A49E-14F6-58D3-0AFC-46C129E0A3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759C0-072A-C141-ED7C-12FF9A9A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AC705-F9FA-974A-6E00-6055FDA8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960E4-87DD-1399-0684-533F34F2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2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A51B-FCB2-1460-91EB-C04DB223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E743C-2005-E438-08A9-384E3AF1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08BDC-6E2B-74B5-A631-232F36DA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A9EE3-63EC-3528-9760-4D6D41B2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3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BFB278-121D-386E-76E5-CFF32E00E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046F8-F7F1-D346-44CD-530E50B70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289B9-DF66-FF15-9CFA-9604957E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20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3376D-2453-0B45-C435-78B3363A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781AE-55AB-F55C-D8B0-F2FE9DE0B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121D5-7D93-A722-0D86-9C9358F2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DD923-896D-95B7-2E6E-337AFF9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40B7A-6267-EA7C-C96B-F45577F96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A7720-C5D9-F231-FF00-1830FB89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83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E7F-6D69-9AF0-56D3-455B2643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05FA6B-9D11-BBD3-49F2-C18092E04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24491-7A03-3391-1126-62C6A3A96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FA6E9-1B2F-CC36-801F-0AB5C40D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F529C-7B4A-5FDB-966B-50B62769A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AF22B-7FB0-3399-A0CE-F9D18FE7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6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9857E-FD94-267A-5612-CA28F3BC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F6135-2239-D1E9-6E8E-3AFF110D8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9342-1A92-01DB-146F-81C072462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BFD57-C03D-4466-889B-BEC9BE243F72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E86E0-6E33-D0B9-678E-4A6DE967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C1BD4-2DE3-A0E9-2873-55CCCD1EF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2D00A-59DC-4DCD-A341-EE345A0899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0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intofscience.co.uk/event/ai-mazing-technologi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13935120310902" TargetMode="External"/><Relationship Id="rId2" Type="http://schemas.openxmlformats.org/officeDocument/2006/relationships/hyperlink" Target="https://engineering.berkeley.edu/news/2009/03/the-ozone-weekend-effec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C60D-E00B-CA06-5431-DA115A1BE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Air Pollution and Trees (but not the wooden type!): How Artificial Intelligence is Tackling Air Pollution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A8250-1547-4D38-77CC-1299FBBD1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Liam Berrisford</a:t>
            </a:r>
          </a:p>
          <a:p>
            <a:r>
              <a:rPr lang="en-US" dirty="0"/>
              <a:t>Link To </a:t>
            </a:r>
            <a:r>
              <a:rPr lang="en-US" dirty="0" err="1"/>
              <a:t>PoS</a:t>
            </a:r>
            <a:r>
              <a:rPr lang="en-US" dirty="0"/>
              <a:t> Event:</a:t>
            </a:r>
          </a:p>
          <a:p>
            <a:r>
              <a:rPr lang="en-US" dirty="0">
                <a:hlinkClick r:id="rId2"/>
              </a:rPr>
              <a:t>https://pintofscience.co.uk/event/ai-mazing-technologies</a:t>
            </a:r>
            <a:r>
              <a:rPr lang="en-US" dirty="0"/>
              <a:t> 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71EC3-B557-CF69-B81B-61E5098E56F7}"/>
              </a:ext>
            </a:extLst>
          </p:cNvPr>
          <p:cNvSpPr txBox="1"/>
          <p:nvPr/>
        </p:nvSpPr>
        <p:spPr>
          <a:xfrm>
            <a:off x="0" y="4816444"/>
            <a:ext cx="7795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 Note: </a:t>
            </a:r>
          </a:p>
          <a:p>
            <a:r>
              <a:rPr lang="en-US" dirty="0"/>
              <a:t>All images generated with </a:t>
            </a:r>
            <a:r>
              <a:rPr lang="en-US" dirty="0" err="1"/>
              <a:t>Midjourney</a:t>
            </a:r>
            <a:r>
              <a:rPr lang="en-US" dirty="0"/>
              <a:t> </a:t>
            </a:r>
          </a:p>
          <a:p>
            <a:r>
              <a:rPr lang="en-US" dirty="0"/>
              <a:t>All text within the game generated with </a:t>
            </a:r>
            <a:r>
              <a:rPr lang="en-US" dirty="0" err="1"/>
              <a:t>ChatGPT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357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45F8-65A1-2EF8-9123-510C51B1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Reading decisions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D54EE-FEEB-ABFC-D363-101A47E9D787}"/>
              </a:ext>
            </a:extLst>
          </p:cNvPr>
          <p:cNvSpPr txBox="1"/>
          <p:nvPr/>
        </p:nvSpPr>
        <p:spPr>
          <a:xfrm>
            <a:off x="1591900" y="1293106"/>
            <a:ext cx="3286408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Is it raining?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2368E6-D372-314D-075B-C0A72887E1A0}"/>
              </a:ext>
            </a:extLst>
          </p:cNvPr>
          <p:cNvSpPr/>
          <p:nvPr/>
        </p:nvSpPr>
        <p:spPr>
          <a:xfrm>
            <a:off x="90534" y="3118149"/>
            <a:ext cx="1421394" cy="132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Stay at home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5A734A-0490-A1E2-85CE-8A27CF9A6948}"/>
              </a:ext>
            </a:extLst>
          </p:cNvPr>
          <p:cNvCxnSpPr>
            <a:stCxn id="4" idx="2"/>
            <a:endCxn id="5" idx="7"/>
          </p:cNvCxnSpPr>
          <p:nvPr/>
        </p:nvCxnSpPr>
        <p:spPr>
          <a:xfrm flipH="1">
            <a:off x="1303770" y="1939437"/>
            <a:ext cx="1931334" cy="137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965DEB-531F-D177-2787-49E74C3FE5BF}"/>
              </a:ext>
            </a:extLst>
          </p:cNvPr>
          <p:cNvSpPr txBox="1"/>
          <p:nvPr/>
        </p:nvSpPr>
        <p:spPr>
          <a:xfrm>
            <a:off x="1783603" y="2413839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1FAA6B-AA82-1543-2996-F338A3CA793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235104" y="1939437"/>
            <a:ext cx="1931334" cy="1468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E7C9A3-E4ED-8501-DB6A-D861FA100AF6}"/>
              </a:ext>
            </a:extLst>
          </p:cNvPr>
          <p:cNvSpPr txBox="1"/>
          <p:nvPr/>
        </p:nvSpPr>
        <p:spPr>
          <a:xfrm>
            <a:off x="3603206" y="3407860"/>
            <a:ext cx="3286408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Is it warm?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18AB2-817D-F2D7-193B-C60376AB2E40}"/>
              </a:ext>
            </a:extLst>
          </p:cNvPr>
          <p:cNvSpPr txBox="1"/>
          <p:nvPr/>
        </p:nvSpPr>
        <p:spPr>
          <a:xfrm>
            <a:off x="4277760" y="2413839"/>
            <a:ext cx="959667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A7154-AC91-1223-B350-D9CA96DE7F2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775294" y="4054191"/>
            <a:ext cx="1471116" cy="125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3FDD76-CCC0-2DDF-75A9-2A5E9270F85D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5246410" y="4054191"/>
            <a:ext cx="1277329" cy="128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2ACABA1-EDB6-E703-3AAB-3764A5C09891}"/>
              </a:ext>
            </a:extLst>
          </p:cNvPr>
          <p:cNvSpPr/>
          <p:nvPr/>
        </p:nvSpPr>
        <p:spPr>
          <a:xfrm>
            <a:off x="5813042" y="5336492"/>
            <a:ext cx="1421394" cy="13255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Go to the shop, take a jacket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46007A-3358-5F8B-42BB-5CCA0AD4AE0C}"/>
              </a:ext>
            </a:extLst>
          </p:cNvPr>
          <p:cNvSpPr/>
          <p:nvPr/>
        </p:nvSpPr>
        <p:spPr>
          <a:xfrm>
            <a:off x="3089458" y="5336492"/>
            <a:ext cx="1421394" cy="132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Go to the shop, don’t take a jacket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380B9-76A1-EA0E-96B6-669F0FDD6C39}"/>
              </a:ext>
            </a:extLst>
          </p:cNvPr>
          <p:cNvSpPr txBox="1"/>
          <p:nvPr/>
        </p:nvSpPr>
        <p:spPr>
          <a:xfrm>
            <a:off x="4053652" y="4331190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805E9A-F94D-D59C-27D8-D14628F6C66C}"/>
              </a:ext>
            </a:extLst>
          </p:cNvPr>
          <p:cNvSpPr txBox="1"/>
          <p:nvPr/>
        </p:nvSpPr>
        <p:spPr>
          <a:xfrm>
            <a:off x="5942412" y="4347640"/>
            <a:ext cx="959667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BF518F-668F-8C1E-2DE1-3A141B36B95B}"/>
              </a:ext>
            </a:extLst>
          </p:cNvPr>
          <p:cNvSpPr txBox="1"/>
          <p:nvPr/>
        </p:nvSpPr>
        <p:spPr>
          <a:xfrm>
            <a:off x="6954575" y="969941"/>
            <a:ext cx="489785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Decision Making</a:t>
            </a:r>
          </a:p>
          <a:p>
            <a:r>
              <a:rPr lang="en-GB" sz="2400" dirty="0"/>
              <a:t>Decision One -&gt; No, it is not raining</a:t>
            </a:r>
          </a:p>
          <a:p>
            <a:r>
              <a:rPr lang="en-GB" sz="2400" dirty="0"/>
              <a:t>Decision Two -&gt; No, it is not warm </a:t>
            </a:r>
          </a:p>
          <a:p>
            <a:endParaRPr lang="en-GB" sz="2400" dirty="0"/>
          </a:p>
          <a:p>
            <a:r>
              <a:rPr lang="en-GB" sz="2400" dirty="0"/>
              <a:t>Resulting Action -&gt; Therefore I will go to the shop, and take a jacket</a:t>
            </a:r>
          </a:p>
        </p:txBody>
      </p:sp>
    </p:spTree>
    <p:extLst>
      <p:ext uri="{BB962C8B-B14F-4D97-AF65-F5344CB8AC3E}">
        <p14:creationId xmlns:p14="http://schemas.microsoft.com/office/powerpoint/2010/main" val="427234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58DE4B-0976-8CE6-095B-EFF097EE8B34}"/>
              </a:ext>
            </a:extLst>
          </p:cNvPr>
          <p:cNvSpPr txBox="1"/>
          <p:nvPr/>
        </p:nvSpPr>
        <p:spPr>
          <a:xfrm>
            <a:off x="1682435" y="1334616"/>
            <a:ext cx="3286408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Is it raining?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59C30E-9FFC-A9E3-BF2E-803B296A79DD}"/>
              </a:ext>
            </a:extLst>
          </p:cNvPr>
          <p:cNvSpPr/>
          <p:nvPr/>
        </p:nvSpPr>
        <p:spPr>
          <a:xfrm>
            <a:off x="181069" y="3159659"/>
            <a:ext cx="1421394" cy="13255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Stay at home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73DA16-8D49-54C4-2830-98FAB4658A33}"/>
              </a:ext>
            </a:extLst>
          </p:cNvPr>
          <p:cNvCxnSpPr>
            <a:stCxn id="4" idx="2"/>
            <a:endCxn id="5" idx="7"/>
          </p:cNvCxnSpPr>
          <p:nvPr/>
        </p:nvCxnSpPr>
        <p:spPr>
          <a:xfrm flipH="1">
            <a:off x="1394305" y="1980947"/>
            <a:ext cx="1931334" cy="137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E8092D-ED71-FDB7-CA71-F8A9E83ACAEA}"/>
              </a:ext>
            </a:extLst>
          </p:cNvPr>
          <p:cNvSpPr txBox="1"/>
          <p:nvPr/>
        </p:nvSpPr>
        <p:spPr>
          <a:xfrm>
            <a:off x="1504384" y="2455349"/>
            <a:ext cx="959667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F61F05-726C-527C-4F78-F02433C84EA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325639" y="1980947"/>
            <a:ext cx="1931334" cy="1468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059C5E-C0A5-5A22-745C-731772C539C4}"/>
              </a:ext>
            </a:extLst>
          </p:cNvPr>
          <p:cNvSpPr txBox="1"/>
          <p:nvPr/>
        </p:nvSpPr>
        <p:spPr>
          <a:xfrm>
            <a:off x="3693741" y="3449370"/>
            <a:ext cx="32864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Is it warm?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6199C-233D-8F43-11D4-6CD7AC98E258}"/>
              </a:ext>
            </a:extLst>
          </p:cNvPr>
          <p:cNvSpPr txBox="1"/>
          <p:nvPr/>
        </p:nvSpPr>
        <p:spPr>
          <a:xfrm>
            <a:off x="4368295" y="2455349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1306EA-EFFD-D1A6-F84F-C82961BB60B8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865829" y="4095701"/>
            <a:ext cx="1471116" cy="125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5DCBAB-D982-4776-E2F0-7EB8519EBC8B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5336945" y="4095701"/>
            <a:ext cx="1277329" cy="128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F632ECB-F249-C936-13E6-91F4F1EFEB83}"/>
              </a:ext>
            </a:extLst>
          </p:cNvPr>
          <p:cNvSpPr/>
          <p:nvPr/>
        </p:nvSpPr>
        <p:spPr>
          <a:xfrm>
            <a:off x="5903577" y="5378002"/>
            <a:ext cx="1421394" cy="132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Go to the shop, take a jacket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BD0CA6-8D99-A77B-EF07-37B0F3029BEB}"/>
              </a:ext>
            </a:extLst>
          </p:cNvPr>
          <p:cNvSpPr/>
          <p:nvPr/>
        </p:nvSpPr>
        <p:spPr>
          <a:xfrm>
            <a:off x="3179993" y="5378002"/>
            <a:ext cx="1421394" cy="132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Go to the shop, don’t take a jacket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C77372-EC8A-9AFE-1747-1CABD5A3029B}"/>
              </a:ext>
            </a:extLst>
          </p:cNvPr>
          <p:cNvSpPr txBox="1"/>
          <p:nvPr/>
        </p:nvSpPr>
        <p:spPr>
          <a:xfrm>
            <a:off x="4144187" y="4372700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7071D9-0309-AA79-057B-95E7DC2D9537}"/>
              </a:ext>
            </a:extLst>
          </p:cNvPr>
          <p:cNvSpPr txBox="1"/>
          <p:nvPr/>
        </p:nvSpPr>
        <p:spPr>
          <a:xfrm>
            <a:off x="6032947" y="4389150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C60A5-1B21-0ECD-6835-D695E8B4C196}"/>
              </a:ext>
            </a:extLst>
          </p:cNvPr>
          <p:cNvSpPr txBox="1"/>
          <p:nvPr/>
        </p:nvSpPr>
        <p:spPr>
          <a:xfrm>
            <a:off x="7311391" y="1334616"/>
            <a:ext cx="460835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Decision Making</a:t>
            </a:r>
          </a:p>
          <a:p>
            <a:r>
              <a:rPr lang="en-GB" sz="2400" dirty="0"/>
              <a:t>Decision One -&gt; Yes, it is raining</a:t>
            </a:r>
          </a:p>
          <a:p>
            <a:endParaRPr lang="en-GB" sz="2400" dirty="0"/>
          </a:p>
          <a:p>
            <a:r>
              <a:rPr lang="en-GB" sz="2400" dirty="0"/>
              <a:t>Resulting Action -&gt; Stay at home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7781D73-65BB-F52F-E513-634B826B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Reading decisions</a:t>
            </a:r>
          </a:p>
        </p:txBody>
      </p:sp>
    </p:spTree>
    <p:extLst>
      <p:ext uri="{BB962C8B-B14F-4D97-AF65-F5344CB8AC3E}">
        <p14:creationId xmlns:p14="http://schemas.microsoft.com/office/powerpoint/2010/main" val="69567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FC3D-994B-0FFE-7235-7A630C30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dirty="0"/>
              <a:t>Building your own pollution predicting decision tree!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D1DC2-99FB-E1B3-2D39-BE928AE9E3AE}"/>
              </a:ext>
            </a:extLst>
          </p:cNvPr>
          <p:cNvSpPr txBox="1"/>
          <p:nvPr/>
        </p:nvSpPr>
        <p:spPr>
          <a:xfrm>
            <a:off x="5321929" y="1140897"/>
            <a:ext cx="15481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ROAD USAGE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A1A0D1-3DE3-4F3B-5CEF-DB107822BED2}"/>
              </a:ext>
            </a:extLst>
          </p:cNvPr>
          <p:cNvCxnSpPr/>
          <p:nvPr/>
        </p:nvCxnSpPr>
        <p:spPr>
          <a:xfrm flipH="1">
            <a:off x="4079412" y="1510229"/>
            <a:ext cx="1931334" cy="137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05751B-F0E8-B690-DF27-D369CB0E3834}"/>
              </a:ext>
            </a:extLst>
          </p:cNvPr>
          <p:cNvCxnSpPr>
            <a:cxnSpLocks/>
          </p:cNvCxnSpPr>
          <p:nvPr/>
        </p:nvCxnSpPr>
        <p:spPr>
          <a:xfrm>
            <a:off x="6010746" y="1510229"/>
            <a:ext cx="0" cy="137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EF2A1C-6883-9C22-4099-04330CDA1EC9}"/>
              </a:ext>
            </a:extLst>
          </p:cNvPr>
          <p:cNvCxnSpPr>
            <a:cxnSpLocks/>
          </p:cNvCxnSpPr>
          <p:nvPr/>
        </p:nvCxnSpPr>
        <p:spPr>
          <a:xfrm>
            <a:off x="6010746" y="1510229"/>
            <a:ext cx="2169814" cy="137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74D944D-5D7F-9EB3-507A-8F1C66A53241}"/>
              </a:ext>
            </a:extLst>
          </p:cNvPr>
          <p:cNvSpPr/>
          <p:nvPr/>
        </p:nvSpPr>
        <p:spPr>
          <a:xfrm>
            <a:off x="3347967" y="2883065"/>
            <a:ext cx="1462888" cy="11381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Pollution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CF57D3-B0CB-1BB1-A563-17E65EB9803C}"/>
              </a:ext>
            </a:extLst>
          </p:cNvPr>
          <p:cNvSpPr/>
          <p:nvPr/>
        </p:nvSpPr>
        <p:spPr>
          <a:xfrm>
            <a:off x="5279303" y="2883065"/>
            <a:ext cx="1462888" cy="11381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Medium Pollution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F719E8-D8EC-1115-68FB-977808A4F9CC}"/>
              </a:ext>
            </a:extLst>
          </p:cNvPr>
          <p:cNvSpPr/>
          <p:nvPr/>
        </p:nvSpPr>
        <p:spPr>
          <a:xfrm>
            <a:off x="7492310" y="2883065"/>
            <a:ext cx="1462888" cy="11381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Low Pollution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AD950-2FF2-386B-C731-5B49D0BE5E40}"/>
              </a:ext>
            </a:extLst>
          </p:cNvPr>
          <p:cNvSpPr txBox="1"/>
          <p:nvPr/>
        </p:nvSpPr>
        <p:spPr>
          <a:xfrm>
            <a:off x="4367354" y="1873481"/>
            <a:ext cx="977774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</a:t>
            </a:r>
          </a:p>
          <a:p>
            <a:pPr algn="ctr"/>
            <a:r>
              <a:rPr lang="en-GB" dirty="0"/>
              <a:t>Variable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D0E6D-FF73-131C-F952-30B4665E8BDD}"/>
              </a:ext>
            </a:extLst>
          </p:cNvPr>
          <p:cNvSpPr txBox="1"/>
          <p:nvPr/>
        </p:nvSpPr>
        <p:spPr>
          <a:xfrm>
            <a:off x="5511297" y="1873481"/>
            <a:ext cx="103435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MEDIUM</a:t>
            </a:r>
          </a:p>
          <a:p>
            <a:pPr algn="ctr"/>
            <a:r>
              <a:rPr lang="en-GB" dirty="0"/>
              <a:t>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022A8E-D4F3-C9D8-A198-E1DED167F347}"/>
              </a:ext>
            </a:extLst>
          </p:cNvPr>
          <p:cNvSpPr txBox="1"/>
          <p:nvPr/>
        </p:nvSpPr>
        <p:spPr>
          <a:xfrm>
            <a:off x="6688434" y="1873481"/>
            <a:ext cx="977774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</a:t>
            </a:r>
          </a:p>
          <a:p>
            <a:pPr algn="ctr"/>
            <a:r>
              <a:rPr lang="en-GB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558743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FC3D-994B-0FFE-7235-7A630C303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dirty="0"/>
              <a:t>Building your own pollution predicting decision tree!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072BE-0419-121D-543D-BC2CB57CD6AB}"/>
              </a:ext>
            </a:extLst>
          </p:cNvPr>
          <p:cNvSpPr txBox="1"/>
          <p:nvPr/>
        </p:nvSpPr>
        <p:spPr>
          <a:xfrm>
            <a:off x="5321929" y="1140897"/>
            <a:ext cx="15481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ROAD USAGE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81FCF5-FB8C-17C6-8C2B-FD8BE2FF988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2482101" y="1510229"/>
            <a:ext cx="3528645" cy="1918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56CB61-3D81-14E8-7CB8-3D96FC2ABCE4}"/>
              </a:ext>
            </a:extLst>
          </p:cNvPr>
          <p:cNvCxnSpPr>
            <a:cxnSpLocks/>
          </p:cNvCxnSpPr>
          <p:nvPr/>
        </p:nvCxnSpPr>
        <p:spPr>
          <a:xfrm>
            <a:off x="6010746" y="1510229"/>
            <a:ext cx="0" cy="137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A7D55D-A968-433B-649D-B8798E486418}"/>
              </a:ext>
            </a:extLst>
          </p:cNvPr>
          <p:cNvCxnSpPr>
            <a:cxnSpLocks/>
          </p:cNvCxnSpPr>
          <p:nvPr/>
        </p:nvCxnSpPr>
        <p:spPr>
          <a:xfrm>
            <a:off x="6010746" y="1510229"/>
            <a:ext cx="2169814" cy="137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0CFB39E-21D1-54EE-6AF7-C30C864BF6ED}"/>
              </a:ext>
            </a:extLst>
          </p:cNvPr>
          <p:cNvSpPr/>
          <p:nvPr/>
        </p:nvSpPr>
        <p:spPr>
          <a:xfrm>
            <a:off x="5279303" y="2883065"/>
            <a:ext cx="1462888" cy="11381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Medium Pollution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3F62DF-ECFF-12C2-17A4-3376A0710364}"/>
              </a:ext>
            </a:extLst>
          </p:cNvPr>
          <p:cNvSpPr/>
          <p:nvPr/>
        </p:nvSpPr>
        <p:spPr>
          <a:xfrm>
            <a:off x="7492310" y="2883065"/>
            <a:ext cx="1462888" cy="113810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Low Pollution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6440CC-F46C-D2B7-C4FB-18E85DAE8A73}"/>
              </a:ext>
            </a:extLst>
          </p:cNvPr>
          <p:cNvSpPr txBox="1"/>
          <p:nvPr/>
        </p:nvSpPr>
        <p:spPr>
          <a:xfrm>
            <a:off x="3673068" y="2196646"/>
            <a:ext cx="977774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</a:t>
            </a:r>
          </a:p>
          <a:p>
            <a:pPr algn="ctr"/>
            <a:r>
              <a:rPr lang="en-GB" dirty="0"/>
              <a:t>Variable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2CD717-2A13-A87D-5FC7-7114630907E4}"/>
              </a:ext>
            </a:extLst>
          </p:cNvPr>
          <p:cNvSpPr txBox="1"/>
          <p:nvPr/>
        </p:nvSpPr>
        <p:spPr>
          <a:xfrm>
            <a:off x="5511297" y="1873481"/>
            <a:ext cx="103435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MEDIUM</a:t>
            </a:r>
          </a:p>
          <a:p>
            <a:pPr algn="ctr"/>
            <a:r>
              <a:rPr lang="en-GB" dirty="0"/>
              <a:t>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AC3DC-D70B-DDBA-18D0-C560683A690D}"/>
              </a:ext>
            </a:extLst>
          </p:cNvPr>
          <p:cNvSpPr txBox="1"/>
          <p:nvPr/>
        </p:nvSpPr>
        <p:spPr>
          <a:xfrm>
            <a:off x="6688434" y="1873481"/>
            <a:ext cx="977774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</a:t>
            </a:r>
          </a:p>
          <a:p>
            <a:pPr algn="ctr"/>
            <a:r>
              <a:rPr lang="en-GB" dirty="0"/>
              <a:t>Variable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E7C947-FC81-F6CF-9111-3F245F881C24}"/>
              </a:ext>
            </a:extLst>
          </p:cNvPr>
          <p:cNvSpPr txBox="1"/>
          <p:nvPr/>
        </p:nvSpPr>
        <p:spPr>
          <a:xfrm>
            <a:off x="1968788" y="3429000"/>
            <a:ext cx="10266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BCA6BB-2543-8755-71D2-D76EE1C27532}"/>
              </a:ext>
            </a:extLst>
          </p:cNvPr>
          <p:cNvCxnSpPr>
            <a:cxnSpLocks/>
          </p:cNvCxnSpPr>
          <p:nvPr/>
        </p:nvCxnSpPr>
        <p:spPr>
          <a:xfrm flipH="1">
            <a:off x="863673" y="3798332"/>
            <a:ext cx="1606793" cy="1372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312E7C-2E1B-B9D0-D6D3-9686E48A30A7}"/>
              </a:ext>
            </a:extLst>
          </p:cNvPr>
          <p:cNvCxnSpPr>
            <a:cxnSpLocks/>
          </p:cNvCxnSpPr>
          <p:nvPr/>
        </p:nvCxnSpPr>
        <p:spPr>
          <a:xfrm>
            <a:off x="2470466" y="3798332"/>
            <a:ext cx="0" cy="137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516956-71F3-70B5-6101-5226B6027160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470466" y="3798332"/>
            <a:ext cx="2180376" cy="1372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3CC6D35-A73D-5D42-B55B-CDB169A4C52A}"/>
              </a:ext>
            </a:extLst>
          </p:cNvPr>
          <p:cNvSpPr txBox="1"/>
          <p:nvPr/>
        </p:nvSpPr>
        <p:spPr>
          <a:xfrm>
            <a:off x="827074" y="4161584"/>
            <a:ext cx="977774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</a:t>
            </a:r>
          </a:p>
          <a:p>
            <a:pPr algn="ctr"/>
            <a:r>
              <a:rPr lang="en-GB" dirty="0"/>
              <a:t>Variable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F9AB1-D455-D402-2214-889D86853B6E}"/>
              </a:ext>
            </a:extLst>
          </p:cNvPr>
          <p:cNvSpPr txBox="1"/>
          <p:nvPr/>
        </p:nvSpPr>
        <p:spPr>
          <a:xfrm>
            <a:off x="1971017" y="4161584"/>
            <a:ext cx="103435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MEDIUM</a:t>
            </a:r>
          </a:p>
          <a:p>
            <a:pPr algn="ctr"/>
            <a:r>
              <a:rPr lang="en-GB" dirty="0"/>
              <a:t>Variable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25E99D-2D34-36B3-C540-3EB3A507DCBF}"/>
              </a:ext>
            </a:extLst>
          </p:cNvPr>
          <p:cNvSpPr txBox="1"/>
          <p:nvPr/>
        </p:nvSpPr>
        <p:spPr>
          <a:xfrm>
            <a:off x="3148154" y="4161584"/>
            <a:ext cx="977774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LOW</a:t>
            </a:r>
          </a:p>
          <a:p>
            <a:pPr algn="ctr"/>
            <a:r>
              <a:rPr lang="en-GB" dirty="0"/>
              <a:t>Variable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DA472B-69DB-6CF0-6846-27206A963776}"/>
              </a:ext>
            </a:extLst>
          </p:cNvPr>
          <p:cNvSpPr/>
          <p:nvPr/>
        </p:nvSpPr>
        <p:spPr>
          <a:xfrm>
            <a:off x="1953288" y="5171167"/>
            <a:ext cx="1034357" cy="8946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CF8D66-1AAB-C49B-C54B-CA81E0389400}"/>
              </a:ext>
            </a:extLst>
          </p:cNvPr>
          <p:cNvSpPr/>
          <p:nvPr/>
        </p:nvSpPr>
        <p:spPr>
          <a:xfrm>
            <a:off x="346495" y="5171167"/>
            <a:ext cx="1034357" cy="8946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268FC6-9939-7FA3-1E49-697B7B6C676E}"/>
              </a:ext>
            </a:extLst>
          </p:cNvPr>
          <p:cNvSpPr/>
          <p:nvPr/>
        </p:nvSpPr>
        <p:spPr>
          <a:xfrm>
            <a:off x="4133663" y="5171167"/>
            <a:ext cx="1034357" cy="8946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947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FF7B-D235-D30B-2227-ED471DFB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63" y="171992"/>
            <a:ext cx="10515600" cy="668326"/>
          </a:xfrm>
        </p:spPr>
        <p:txBody>
          <a:bodyPr>
            <a:normAutofit fontScale="90000"/>
          </a:bodyPr>
          <a:lstStyle/>
          <a:p>
            <a:r>
              <a:rPr lang="en-GB" dirty="0"/>
              <a:t>Game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7D1C5-264F-CF51-195A-68C0DBC065C9}"/>
              </a:ext>
            </a:extLst>
          </p:cNvPr>
          <p:cNvSpPr txBox="1"/>
          <p:nvPr/>
        </p:nvSpPr>
        <p:spPr>
          <a:xfrm>
            <a:off x="881203" y="985525"/>
            <a:ext cx="3974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Nodes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87BF5-39B5-8EC6-B363-9D6C7F79930A}"/>
              </a:ext>
            </a:extLst>
          </p:cNvPr>
          <p:cNvSpPr txBox="1"/>
          <p:nvPr/>
        </p:nvSpPr>
        <p:spPr>
          <a:xfrm>
            <a:off x="5610134" y="716718"/>
            <a:ext cx="2743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Build the tree however you want, but ensure consistency! </a:t>
            </a:r>
          </a:p>
          <a:p>
            <a:endParaRPr lang="en-GB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23B2EE-D3CE-0111-8941-74DCA26BB50B}"/>
              </a:ext>
            </a:extLst>
          </p:cNvPr>
          <p:cNvSpPr/>
          <p:nvPr/>
        </p:nvSpPr>
        <p:spPr>
          <a:xfrm>
            <a:off x="484737" y="1882351"/>
            <a:ext cx="1462888" cy="11381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Pollution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E5010-14AE-38C8-20CD-231FC6F6AC89}"/>
              </a:ext>
            </a:extLst>
          </p:cNvPr>
          <p:cNvSpPr txBox="1"/>
          <p:nvPr/>
        </p:nvSpPr>
        <p:spPr>
          <a:xfrm>
            <a:off x="2868439" y="2128239"/>
            <a:ext cx="245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Circles represent outcomes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5858C-C42E-5EF7-7277-36B659834AB9}"/>
              </a:ext>
            </a:extLst>
          </p:cNvPr>
          <p:cNvSpPr txBox="1"/>
          <p:nvPr/>
        </p:nvSpPr>
        <p:spPr>
          <a:xfrm>
            <a:off x="663801" y="3350094"/>
            <a:ext cx="1104761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</a:t>
            </a:r>
          </a:p>
          <a:p>
            <a:pPr algn="ctr"/>
            <a:r>
              <a:rPr lang="en-GB" dirty="0"/>
              <a:t>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B5926A-678A-0FEB-C5DD-C183C573237A}"/>
              </a:ext>
            </a:extLst>
          </p:cNvPr>
          <p:cNvSpPr txBox="1"/>
          <p:nvPr/>
        </p:nvSpPr>
        <p:spPr>
          <a:xfrm>
            <a:off x="2868439" y="3350094"/>
            <a:ext cx="2453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Coloured squares represent measurements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53AD7-49F5-D281-A41F-10BC7309496A}"/>
              </a:ext>
            </a:extLst>
          </p:cNvPr>
          <p:cNvSpPr txBox="1"/>
          <p:nvPr/>
        </p:nvSpPr>
        <p:spPr>
          <a:xfrm>
            <a:off x="89027" y="4436198"/>
            <a:ext cx="225431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WIND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A6D0B-A24E-3792-9414-1E2518EDD567}"/>
              </a:ext>
            </a:extLst>
          </p:cNvPr>
          <p:cNvSpPr txBox="1"/>
          <p:nvPr/>
        </p:nvSpPr>
        <p:spPr>
          <a:xfrm>
            <a:off x="2868439" y="4369160"/>
            <a:ext cx="245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White represent simple measurements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7FF62-FF7E-A79A-AC16-79CDAD588594}"/>
              </a:ext>
            </a:extLst>
          </p:cNvPr>
          <p:cNvSpPr txBox="1"/>
          <p:nvPr/>
        </p:nvSpPr>
        <p:spPr>
          <a:xfrm>
            <a:off x="89026" y="5394246"/>
            <a:ext cx="2254313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SUBURBAN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A5ED5-0807-A25D-AC99-6810667AE9C7}"/>
              </a:ext>
            </a:extLst>
          </p:cNvPr>
          <p:cNvSpPr txBox="1"/>
          <p:nvPr/>
        </p:nvSpPr>
        <p:spPr>
          <a:xfrm>
            <a:off x="2868439" y="5332690"/>
            <a:ext cx="245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Grey represent complex measurements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4FC3D5-D9D2-32F6-530F-A1CCA3644B52}"/>
              </a:ext>
            </a:extLst>
          </p:cNvPr>
          <p:cNvSpPr txBox="1"/>
          <p:nvPr/>
        </p:nvSpPr>
        <p:spPr>
          <a:xfrm>
            <a:off x="8289959" y="716718"/>
            <a:ext cx="3838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If you want to build your own cards write on the back of the laminated card!</a:t>
            </a:r>
          </a:p>
          <a:p>
            <a:endParaRPr lang="en-GB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645905-32D6-A8AF-19BB-A148D324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04332"/>
            <a:ext cx="5466015" cy="31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0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1A65-13B3-48AD-419C-D01C17AD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7DFD3-416A-ECBA-48DE-D4712F9D99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 </a:t>
            </a:r>
            <a:r>
              <a:rPr lang="en-GB" dirty="0">
                <a:hlinkClick r:id="rId2"/>
              </a:rPr>
              <a:t>https://engineering.berkeley.edu/news/2009/03/the-ozone-weekend-effect/</a:t>
            </a:r>
            <a:endParaRPr lang="en-GB" dirty="0"/>
          </a:p>
          <a:p>
            <a:r>
              <a:rPr lang="en-GB" dirty="0"/>
              <a:t>[2] </a:t>
            </a:r>
            <a:r>
              <a:rPr lang="en-GB" dirty="0">
                <a:hlinkClick r:id="rId3"/>
              </a:rPr>
              <a:t>https://www.sciencedirect.com/science/article/pii/S0013935120310902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79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2BB8-196C-99F5-05BD-0D2F99DF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Which air pollution future are we building?</a:t>
            </a:r>
            <a:endParaRPr lang="en-GB" dirty="0"/>
          </a:p>
        </p:txBody>
      </p:sp>
      <p:pic>
        <p:nvPicPr>
          <p:cNvPr id="5" name="Content Placeholder 4" descr="A person wearing a gas mask&#10;&#10;Description automatically generated">
            <a:extLst>
              <a:ext uri="{FF2B5EF4-FFF2-40B4-BE49-F238E27FC236}">
                <a16:creationId xmlns:a16="http://schemas.microsoft.com/office/drawing/2014/main" id="{FA4042A1-AB17-3FF8-0397-9403FC3B0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980"/>
            <a:ext cx="5645020" cy="5645020"/>
          </a:xfrm>
        </p:spPr>
      </p:pic>
      <p:pic>
        <p:nvPicPr>
          <p:cNvPr id="7" name="Picture 6" descr="A picture containing sky, cloud, garden, water&#10;&#10;Description automatically generated">
            <a:extLst>
              <a:ext uri="{FF2B5EF4-FFF2-40B4-BE49-F238E27FC236}">
                <a16:creationId xmlns:a16="http://schemas.microsoft.com/office/drawing/2014/main" id="{BC1FEEE0-5DA7-7FB7-E03B-BE1D8BD82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80" y="1212980"/>
            <a:ext cx="5645020" cy="56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9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C18B-20EE-555B-67A2-4B5869EC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en-GB" dirty="0"/>
              <a:t>Which day of the week has the worst air quality? </a:t>
            </a:r>
          </a:p>
        </p:txBody>
      </p:sp>
    </p:spTree>
    <p:extLst>
      <p:ext uri="{BB962C8B-B14F-4D97-AF65-F5344CB8AC3E}">
        <p14:creationId xmlns:p14="http://schemas.microsoft.com/office/powerpoint/2010/main" val="147924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8472-67F1-375D-DEEE-1B8FE4FD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What day of the week has the worst air quality?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0FC78-5637-909B-E3A6-48D019C42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8" b="2001"/>
          <a:stretch/>
        </p:blipFill>
        <p:spPr>
          <a:xfrm>
            <a:off x="0" y="1325563"/>
            <a:ext cx="12192001" cy="44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3532-FFA4-2828-48EA-5ECFCC3B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GB" dirty="0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D7F84-77F2-F2B3-2094-A3F80E5B4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1346"/>
            <a:ext cx="12192000" cy="57566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Driven by Ozone </a:t>
            </a:r>
          </a:p>
          <a:p>
            <a:pPr marL="0" indent="0" algn="ctr">
              <a:buNone/>
            </a:pPr>
            <a:r>
              <a:rPr lang="en-GB" sz="4000" dirty="0"/>
              <a:t>The weekend effect!</a:t>
            </a:r>
          </a:p>
          <a:p>
            <a:pPr marL="0" indent="0" algn="ctr">
              <a:buNone/>
            </a:pPr>
            <a:r>
              <a:rPr lang="en-GB" sz="4000" dirty="0"/>
              <a:t>Research found Urban stations were 12% higher on the weekends [2]</a:t>
            </a:r>
          </a:p>
          <a:p>
            <a:pPr marL="0" indent="0" algn="ctr">
              <a:buNone/>
            </a:pPr>
            <a:endParaRPr lang="en-GB" sz="4000" dirty="0"/>
          </a:p>
          <a:p>
            <a:pPr marL="0" indent="0" algn="ctr">
              <a:buNone/>
            </a:pPr>
            <a:endParaRPr lang="en-GB" sz="4000" dirty="0"/>
          </a:p>
          <a:p>
            <a:pPr marL="0" indent="0" algn="ctr">
              <a:buNone/>
            </a:pPr>
            <a:endParaRPr lang="en-GB" sz="4000" dirty="0"/>
          </a:p>
          <a:p>
            <a:pPr marL="457200" lvl="1" indent="0" algn="ctr">
              <a:buNone/>
            </a:pPr>
            <a:r>
              <a:rPr lang="en-GB" sz="4000" dirty="0"/>
              <a:t>So what exactly are the air pollutants?</a:t>
            </a:r>
          </a:p>
          <a:p>
            <a:pPr algn="ctr"/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50825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821D-A7C9-22B7-D254-57248AB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So what are the types of air pollution?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F719C9-AB3C-9B85-FB0B-698B342B0624}"/>
              </a:ext>
            </a:extLst>
          </p:cNvPr>
          <p:cNvSpPr txBox="1"/>
          <p:nvPr/>
        </p:nvSpPr>
        <p:spPr>
          <a:xfrm>
            <a:off x="3176255" y="1325562"/>
            <a:ext cx="2082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Nitrogen Dioxide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96F2C-D990-CF6B-5D03-A2B753A01289}"/>
              </a:ext>
            </a:extLst>
          </p:cNvPr>
          <p:cNvSpPr txBox="1"/>
          <p:nvPr/>
        </p:nvSpPr>
        <p:spPr>
          <a:xfrm>
            <a:off x="5448674" y="1325562"/>
            <a:ext cx="2082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Sulphur Dioxide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D0870-614C-5361-ADD4-48D006C36EF6}"/>
              </a:ext>
            </a:extLst>
          </p:cNvPr>
          <p:cNvSpPr txBox="1"/>
          <p:nvPr/>
        </p:nvSpPr>
        <p:spPr>
          <a:xfrm>
            <a:off x="7721093" y="1325562"/>
            <a:ext cx="2082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PM2.5 Particles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9BCD3-8A48-4DDF-022A-0763793295D2}"/>
              </a:ext>
            </a:extLst>
          </p:cNvPr>
          <p:cNvSpPr txBox="1"/>
          <p:nvPr/>
        </p:nvSpPr>
        <p:spPr>
          <a:xfrm>
            <a:off x="9993512" y="1325562"/>
            <a:ext cx="2082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PM10 Particles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4A79-06DA-D861-DE84-A52A8BDD31E8}"/>
              </a:ext>
            </a:extLst>
          </p:cNvPr>
          <p:cNvSpPr txBox="1"/>
          <p:nvPr/>
        </p:nvSpPr>
        <p:spPr>
          <a:xfrm>
            <a:off x="903836" y="1325563"/>
            <a:ext cx="20822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Ozone</a:t>
            </a:r>
          </a:p>
        </p:txBody>
      </p:sp>
      <p:pic>
        <p:nvPicPr>
          <p:cNvPr id="11" name="Picture 10" descr="A picture containing grass, cloud, outdoor, tree&#10;&#10;Description automatically generated">
            <a:extLst>
              <a:ext uri="{FF2B5EF4-FFF2-40B4-BE49-F238E27FC236}">
                <a16:creationId xmlns:a16="http://schemas.microsoft.com/office/drawing/2014/main" id="{044A8EED-F40A-8ABD-7A84-DF1398AE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88" y="1881258"/>
            <a:ext cx="1707670" cy="1707670"/>
          </a:xfrm>
          <a:prstGeom prst="rect">
            <a:avLst/>
          </a:prstGeom>
        </p:spPr>
      </p:pic>
      <p:pic>
        <p:nvPicPr>
          <p:cNvPr id="13" name="Picture 12" descr="A picture containing cloud, sky, pollution, power station&#10;&#10;Description automatically generated">
            <a:extLst>
              <a:ext uri="{FF2B5EF4-FFF2-40B4-BE49-F238E27FC236}">
                <a16:creationId xmlns:a16="http://schemas.microsoft.com/office/drawing/2014/main" id="{1469B1C1-5057-3FEF-B890-D820D0BD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86" y="1881257"/>
            <a:ext cx="1707671" cy="17076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79BAFC-254E-2C23-154B-79FE6B8FFDF8}"/>
              </a:ext>
            </a:extLst>
          </p:cNvPr>
          <p:cNvSpPr txBox="1"/>
          <p:nvPr/>
        </p:nvSpPr>
        <p:spPr>
          <a:xfrm rot="16200000">
            <a:off x="-665571" y="2550426"/>
            <a:ext cx="170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Sources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FDC6F-6DDD-7F76-6854-B123F2A71212}"/>
              </a:ext>
            </a:extLst>
          </p:cNvPr>
          <p:cNvSpPr txBox="1"/>
          <p:nvPr/>
        </p:nvSpPr>
        <p:spPr>
          <a:xfrm rot="16200000">
            <a:off x="-638182" y="5156317"/>
            <a:ext cx="170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Impact</a:t>
            </a:r>
          </a:p>
        </p:txBody>
      </p:sp>
      <p:pic>
        <p:nvPicPr>
          <p:cNvPr id="17" name="Picture 16" descr="A picture containing nature, water, cloud, outdoor&#10;&#10;Description automatically generated">
            <a:extLst>
              <a:ext uri="{FF2B5EF4-FFF2-40B4-BE49-F238E27FC236}">
                <a16:creationId xmlns:a16="http://schemas.microsoft.com/office/drawing/2014/main" id="{439A5C3F-DC24-F7A1-94B9-08BEE1A90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785" y="1881256"/>
            <a:ext cx="1707670" cy="1707670"/>
          </a:xfrm>
          <a:prstGeom prst="rect">
            <a:avLst/>
          </a:prstGeom>
        </p:spPr>
      </p:pic>
      <p:pic>
        <p:nvPicPr>
          <p:cNvPr id="18" name="Picture 17" descr="A picture containing nature, water, cloud, outdoor&#10;&#10;Description automatically generated">
            <a:extLst>
              <a:ext uri="{FF2B5EF4-FFF2-40B4-BE49-F238E27FC236}">
                <a16:creationId xmlns:a16="http://schemas.microsoft.com/office/drawing/2014/main" id="{35FE73E6-64B7-F4CC-002E-BB0C386F2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47" y="2379197"/>
            <a:ext cx="710493" cy="7104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96D685-B5A3-F38B-F422-22E0F67D3F98}"/>
              </a:ext>
            </a:extLst>
          </p:cNvPr>
          <p:cNvSpPr txBox="1"/>
          <p:nvPr/>
        </p:nvSpPr>
        <p:spPr>
          <a:xfrm>
            <a:off x="7719579" y="5156312"/>
            <a:ext cx="4354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Respiratory and cardiovascular illness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04937-1842-396C-CD67-662A30DFF84E}"/>
              </a:ext>
            </a:extLst>
          </p:cNvPr>
          <p:cNvSpPr txBox="1"/>
          <p:nvPr/>
        </p:nvSpPr>
        <p:spPr>
          <a:xfrm>
            <a:off x="3402591" y="5017814"/>
            <a:ext cx="16296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Inflammation of airways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6D5B1E-3EBE-348D-028B-778C0FD12FA2}"/>
              </a:ext>
            </a:extLst>
          </p:cNvPr>
          <p:cNvSpPr txBox="1"/>
          <p:nvPr/>
        </p:nvSpPr>
        <p:spPr>
          <a:xfrm>
            <a:off x="5675009" y="5017813"/>
            <a:ext cx="162962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Constriction of the airways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BF62C6-F18A-C6B9-925C-E61835F4E8E7}"/>
              </a:ext>
            </a:extLst>
          </p:cNvPr>
          <p:cNvSpPr txBox="1"/>
          <p:nvPr/>
        </p:nvSpPr>
        <p:spPr>
          <a:xfrm>
            <a:off x="1129211" y="4602314"/>
            <a:ext cx="162962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Irritation to eyes and nose, potential damage to airways</a:t>
            </a:r>
          </a:p>
        </p:txBody>
      </p:sp>
      <p:pic>
        <p:nvPicPr>
          <p:cNvPr id="24" name="Picture 23" descr="A picture containing vehicle, land vehicle, wheel, sky&#10;&#10;Description automatically generated">
            <a:extLst>
              <a:ext uri="{FF2B5EF4-FFF2-40B4-BE49-F238E27FC236}">
                <a16:creationId xmlns:a16="http://schemas.microsoft.com/office/drawing/2014/main" id="{5851053E-9318-923F-7459-5D38DDA5E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87" y="1881256"/>
            <a:ext cx="1707670" cy="17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0844-9D97-870F-8AD4-962E9F59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972"/>
            <a:ext cx="12192000" cy="1164911"/>
          </a:xfrm>
        </p:spPr>
        <p:txBody>
          <a:bodyPr/>
          <a:lstStyle/>
          <a:p>
            <a:r>
              <a:rPr lang="en-GB" dirty="0"/>
              <a:t>How can AI be used to tackle air pollution?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62D14-A38B-157A-6518-CC25A662E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89" t="26142" r="47035" b="13881"/>
          <a:stretch/>
        </p:blipFill>
        <p:spPr>
          <a:xfrm>
            <a:off x="2198328" y="1449139"/>
            <a:ext cx="1557197" cy="3959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541FC8-0355-07DD-6E9B-8EDA69E74F99}"/>
              </a:ext>
            </a:extLst>
          </p:cNvPr>
          <p:cNvSpPr txBox="1"/>
          <p:nvPr/>
        </p:nvSpPr>
        <p:spPr>
          <a:xfrm>
            <a:off x="352993" y="5502949"/>
            <a:ext cx="524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£198K per one, 171 across the country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5CDCAB-33F6-598E-2E7C-8D2C41DAC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7"/>
          <a:stretch/>
        </p:blipFill>
        <p:spPr>
          <a:xfrm>
            <a:off x="7331848" y="1783533"/>
            <a:ext cx="4010585" cy="3388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BBBC69-F0A0-4CA9-89AE-7050A9180021}"/>
              </a:ext>
            </a:extLst>
          </p:cNvPr>
          <p:cNvSpPr txBox="1"/>
          <p:nvPr/>
        </p:nvSpPr>
        <p:spPr>
          <a:xfrm>
            <a:off x="6591139" y="5502949"/>
            <a:ext cx="5247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355,827 “AI” stations across the country,</a:t>
            </a:r>
          </a:p>
          <a:p>
            <a:pPr algn="ctr"/>
            <a:r>
              <a:rPr lang="en-GB" dirty="0"/>
              <a:t>£70 Billion infrastructure 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A3A85A-2CF2-B84C-47C5-9B2E30B0FB61}"/>
              </a:ext>
            </a:extLst>
          </p:cNvPr>
          <p:cNvCxnSpPr/>
          <p:nvPr/>
        </p:nvCxnSpPr>
        <p:spPr>
          <a:xfrm>
            <a:off x="3929204" y="3428999"/>
            <a:ext cx="3739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0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863C-3903-CE1A-6030-80E7482F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6332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AI be used to tackle air pollution?</a:t>
            </a:r>
            <a:endParaRPr lang="en-GB" dirty="0"/>
          </a:p>
        </p:txBody>
      </p:sp>
      <p:pic>
        <p:nvPicPr>
          <p:cNvPr id="8" name="Picture 7" descr="A picture containing sketch, drawing, line art, art&#10;&#10;Description automatically generated">
            <a:extLst>
              <a:ext uri="{FF2B5EF4-FFF2-40B4-BE49-F238E27FC236}">
                <a16:creationId xmlns:a16="http://schemas.microsoft.com/office/drawing/2014/main" id="{22FBA5A3-4D4A-C13A-0C54-0CB4962F0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77" y="986827"/>
            <a:ext cx="2670933" cy="4884345"/>
          </a:xfrm>
          <a:prstGeom prst="rect">
            <a:avLst/>
          </a:prstGeom>
        </p:spPr>
      </p:pic>
      <p:pic>
        <p:nvPicPr>
          <p:cNvPr id="13" name="Picture 12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BDB62CF7-E8E3-01DB-1177-4A48247CC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25" y="4544586"/>
            <a:ext cx="4481959" cy="2108996"/>
          </a:xfrm>
          <a:prstGeom prst="rect">
            <a:avLst/>
          </a:prstGeom>
        </p:spPr>
      </p:pic>
      <p:pic>
        <p:nvPicPr>
          <p:cNvPr id="15" name="Picture 14" descr="A picture containing text, screenshot, plot, font&#10;&#10;Description automatically generated">
            <a:extLst>
              <a:ext uri="{FF2B5EF4-FFF2-40B4-BE49-F238E27FC236}">
                <a16:creationId xmlns:a16="http://schemas.microsoft.com/office/drawing/2014/main" id="{4BA0B3F4-FD65-5252-7B45-7BB3E1104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55" y="1308295"/>
            <a:ext cx="4481959" cy="2120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C44BC6-BBE3-33AC-67F7-050D0AC5E0A0}"/>
              </a:ext>
            </a:extLst>
          </p:cNvPr>
          <p:cNvSpPr txBox="1"/>
          <p:nvPr/>
        </p:nvSpPr>
        <p:spPr>
          <a:xfrm>
            <a:off x="0" y="888776"/>
            <a:ext cx="3060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Proposed New Motorway 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F79D75-420A-F6F3-3905-E9BFDD25E0D2}"/>
              </a:ext>
            </a:extLst>
          </p:cNvPr>
          <p:cNvSpPr txBox="1"/>
          <p:nvPr/>
        </p:nvSpPr>
        <p:spPr>
          <a:xfrm>
            <a:off x="6870071" y="725217"/>
            <a:ext cx="438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NO</a:t>
            </a:r>
            <a:r>
              <a:rPr lang="en-GB" sz="2800" baseline="-25000" dirty="0"/>
              <a:t>2</a:t>
            </a:r>
            <a:r>
              <a:rPr lang="en-GB" sz="2800" dirty="0"/>
              <a:t> 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CBEA0-67DA-D233-7483-7F5B0BF0CDD0}"/>
              </a:ext>
            </a:extLst>
          </p:cNvPr>
          <p:cNvSpPr txBox="1"/>
          <p:nvPr/>
        </p:nvSpPr>
        <p:spPr>
          <a:xfrm>
            <a:off x="6937596" y="4023480"/>
            <a:ext cx="4289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</a:t>
            </a:r>
            <a:r>
              <a:rPr lang="en-GB" sz="2800" baseline="-25000" dirty="0"/>
              <a:t>3</a:t>
            </a:r>
            <a:r>
              <a:rPr lang="en-GB" sz="2800" dirty="0"/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328176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7B5D-2711-106B-D444-462D4AF97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73460"/>
          </a:xfrm>
        </p:spPr>
        <p:txBody>
          <a:bodyPr/>
          <a:lstStyle/>
          <a:p>
            <a:r>
              <a:rPr lang="en-GB" dirty="0"/>
              <a:t>What is a decision tree?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822D5-8767-D321-BFFA-976083270C51}"/>
              </a:ext>
            </a:extLst>
          </p:cNvPr>
          <p:cNvSpPr txBox="1"/>
          <p:nvPr/>
        </p:nvSpPr>
        <p:spPr>
          <a:xfrm>
            <a:off x="3900534" y="1325562"/>
            <a:ext cx="32864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Is it raining?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81296-C9B0-38AA-C243-A62607F15FEE}"/>
              </a:ext>
            </a:extLst>
          </p:cNvPr>
          <p:cNvSpPr/>
          <p:nvPr/>
        </p:nvSpPr>
        <p:spPr>
          <a:xfrm>
            <a:off x="2399168" y="3150605"/>
            <a:ext cx="1421394" cy="132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Stay at home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F55F0E-A53A-33AE-A054-7D6FD63DA7B8}"/>
              </a:ext>
            </a:extLst>
          </p:cNvPr>
          <p:cNvCxnSpPr>
            <a:stCxn id="4" idx="2"/>
            <a:endCxn id="8" idx="7"/>
          </p:cNvCxnSpPr>
          <p:nvPr/>
        </p:nvCxnSpPr>
        <p:spPr>
          <a:xfrm flipH="1">
            <a:off x="3612404" y="1971893"/>
            <a:ext cx="1931334" cy="1372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2EE801-6436-A41C-36E4-A7DFE202FC54}"/>
              </a:ext>
            </a:extLst>
          </p:cNvPr>
          <p:cNvSpPr txBox="1"/>
          <p:nvPr/>
        </p:nvSpPr>
        <p:spPr>
          <a:xfrm>
            <a:off x="4092237" y="2446295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88F279-6171-C61F-0F2D-DF16DA8090E5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543738" y="1971893"/>
            <a:ext cx="1931334" cy="1468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4C3623-A389-A09D-215B-DF9E082C6A81}"/>
              </a:ext>
            </a:extLst>
          </p:cNvPr>
          <p:cNvSpPr txBox="1"/>
          <p:nvPr/>
        </p:nvSpPr>
        <p:spPr>
          <a:xfrm>
            <a:off x="5911840" y="3440316"/>
            <a:ext cx="32864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Is it warm?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165EA3-1729-018E-B455-B348913382CC}"/>
              </a:ext>
            </a:extLst>
          </p:cNvPr>
          <p:cNvSpPr txBox="1"/>
          <p:nvPr/>
        </p:nvSpPr>
        <p:spPr>
          <a:xfrm>
            <a:off x="6586394" y="2446295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FF61EA-2484-2103-601E-83DCBA990148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083928" y="4086647"/>
            <a:ext cx="1471116" cy="125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29FDE7-74B0-577D-C31E-F7997FA8CE5C}"/>
              </a:ext>
            </a:extLst>
          </p:cNvPr>
          <p:cNvCxnSpPr>
            <a:cxnSpLocks/>
            <a:stCxn id="17" idx="2"/>
            <a:endCxn id="26" idx="0"/>
          </p:cNvCxnSpPr>
          <p:nvPr/>
        </p:nvCxnSpPr>
        <p:spPr>
          <a:xfrm>
            <a:off x="7555044" y="4086647"/>
            <a:ext cx="1277329" cy="128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CD050990-29E4-34CE-1E75-26BA7B8F7927}"/>
              </a:ext>
            </a:extLst>
          </p:cNvPr>
          <p:cNvSpPr/>
          <p:nvPr/>
        </p:nvSpPr>
        <p:spPr>
          <a:xfrm>
            <a:off x="8121676" y="5368948"/>
            <a:ext cx="1421394" cy="132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Go to the shop, take a jacket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F90B8B-1092-AFDC-4B0B-7B84C4DDADEF}"/>
              </a:ext>
            </a:extLst>
          </p:cNvPr>
          <p:cNvSpPr/>
          <p:nvPr/>
        </p:nvSpPr>
        <p:spPr>
          <a:xfrm>
            <a:off x="5398092" y="5368948"/>
            <a:ext cx="1421394" cy="1325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Go to the shop, don’t take a jacket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8BF58-EA97-0BFB-2F8F-A1763ADE529A}"/>
              </a:ext>
            </a:extLst>
          </p:cNvPr>
          <p:cNvSpPr txBox="1"/>
          <p:nvPr/>
        </p:nvSpPr>
        <p:spPr>
          <a:xfrm>
            <a:off x="6362286" y="4363646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17C4D-81BE-86ED-9F1E-E53A1E6358C2}"/>
              </a:ext>
            </a:extLst>
          </p:cNvPr>
          <p:cNvSpPr txBox="1"/>
          <p:nvPr/>
        </p:nvSpPr>
        <p:spPr>
          <a:xfrm>
            <a:off x="8251046" y="4380096"/>
            <a:ext cx="95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9424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504</Words>
  <Application>Microsoft Office PowerPoint</Application>
  <PresentationFormat>Widescreen</PresentationFormat>
  <Paragraphs>124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Air Pollution and Trees (but not the wooden type!): How Artificial Intelligence is Tackling Air Pollution </vt:lpstr>
      <vt:lpstr>Which air pollution future are we building?</vt:lpstr>
      <vt:lpstr>Which day of the week has the worst air quality? </vt:lpstr>
      <vt:lpstr>What day of the week has the worst air quality?</vt:lpstr>
      <vt:lpstr>But why?</vt:lpstr>
      <vt:lpstr>So what are the types of air pollution?</vt:lpstr>
      <vt:lpstr>How can AI be used to tackle air pollution?</vt:lpstr>
      <vt:lpstr>How can AI be used to tackle air pollution?</vt:lpstr>
      <vt:lpstr>What is a decision tree?</vt:lpstr>
      <vt:lpstr>Reading decisions</vt:lpstr>
      <vt:lpstr>Reading decisions</vt:lpstr>
      <vt:lpstr>Building your own pollution predicting decision tree!</vt:lpstr>
      <vt:lpstr>Building your own pollution predicting decision tree!</vt:lpstr>
      <vt:lpstr>Game Setup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Berrisford</dc:creator>
  <cp:lastModifiedBy>Liam Berrisford</cp:lastModifiedBy>
  <cp:revision>18</cp:revision>
  <dcterms:created xsi:type="dcterms:W3CDTF">2023-05-07T22:53:22Z</dcterms:created>
  <dcterms:modified xsi:type="dcterms:W3CDTF">2023-05-25T10:45:09Z</dcterms:modified>
</cp:coreProperties>
</file>